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4"/>
  </p:sldMasterIdLst>
  <p:notesMasterIdLst>
    <p:notesMasterId r:id="rId14"/>
  </p:notesMasterIdLst>
  <p:sldIdLst>
    <p:sldId id="256" r:id="rId5"/>
    <p:sldId id="261" r:id="rId6"/>
    <p:sldId id="258" r:id="rId7"/>
    <p:sldId id="259" r:id="rId8"/>
    <p:sldId id="260" r:id="rId9"/>
    <p:sldId id="265" r:id="rId10"/>
    <p:sldId id="262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3FC3D5-2D70-BD64-52DC-1C051EE0E3DE}" v="1565" dt="2020-12-07T15:56:25.167"/>
    <p1510:client id="{2A7624FF-6322-4D25-858C-B461E078E1C1}" v="1427" dt="2020-12-07T15:57:09.026"/>
    <p1510:client id="{37119BED-5D98-6587-24C8-B429194CC8E5}" v="271" dt="2020-12-07T07:58:25.321"/>
    <p1510:client id="{48D74067-B56F-53E1-C30F-2B329686132C}" v="551" dt="2020-12-07T03:28:49.648"/>
    <p1510:client id="{50BAF38C-0861-09C5-0157-27318AC89BE9}" v="1479" dt="2020-12-07T20:28:57.628"/>
    <p1510:client id="{9DD242EF-AFFC-424D-4242-52127337B50F}" v="113" dt="2020-12-07T03:07:16.619"/>
    <p1510:client id="{A2C86267-2423-C36C-581B-3D0687A28A28}" v="69" dt="2020-12-07T02:33:08.177"/>
    <p1510:client id="{A6592C45-FE69-A4B0-562E-88979E501912}" v="40" dt="2020-12-07T10:29:05.760"/>
    <p1510:client id="{A721ABA9-799F-48E7-B15C-040895998CC0}" v="7" dt="2020-12-07T02:50:45.599"/>
    <p1510:client id="{A9519BFD-4E31-4727-AFB7-B7A725E575C4}" v="18" dt="2020-12-07T16:14:19.328"/>
    <p1510:client id="{AC4C02BC-A94B-6EB2-2F90-5EB6E96BE7C8}" v="495" dt="2020-12-07T15:58:54.546"/>
    <p1510:client id="{E187C1AC-EF58-858E-78B0-37B83E4EC1CC}" v="332" dt="2020-12-07T15:58:02.1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1535A-256F-4C7F-862E-4FF34DE651EA}" type="datetimeFigureOut">
              <a:rPr lang="en-US"/>
              <a:t>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C7755-8CFB-4D8D-BE5D-D5649B55F25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23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Red = 40% boys</a:t>
            </a:r>
          </a:p>
          <a:p>
            <a:r>
              <a:rPr lang="en-US">
                <a:cs typeface="Calibri"/>
              </a:rPr>
              <a:t>Green = 34% green</a:t>
            </a:r>
          </a:p>
          <a:p>
            <a:r>
              <a:rPr lang="en-US">
                <a:cs typeface="Calibri"/>
              </a:rPr>
              <a:t>Black = 26% younger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C7755-8CFB-4D8D-BE5D-D5649B55F254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96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77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20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83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3217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13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31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799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72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77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66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82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74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01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13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7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3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94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152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40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wooden table&#10;&#10;Description automatically generated">
            <a:extLst>
              <a:ext uri="{FF2B5EF4-FFF2-40B4-BE49-F238E27FC236}">
                <a16:creationId xmlns:a16="http://schemas.microsoft.com/office/drawing/2014/main" id="{73CB1456-DF1A-4A31-BFA0-3F8E48C9D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72" b="228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33080" y="1157294"/>
            <a:ext cx="3814412" cy="251091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00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EarlyRiders</a:t>
            </a:r>
            <a:r>
              <a:rPr lang="en-US" sz="40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Toy Horse Conjoint Study</a:t>
            </a:r>
            <a:endParaRPr lang="ja-JP" altLang="en-US" sz="40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ＭＳ Ｐゴシック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22730" y="3431168"/>
            <a:ext cx="3485072" cy="1615719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16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MSMA Team G In-Person</a:t>
            </a:r>
          </a:p>
          <a:p>
            <a:pPr algn="l"/>
            <a:r>
              <a:rPr lang="en-US" sz="16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Ying Zhu </a:t>
            </a:r>
          </a:p>
          <a:p>
            <a:pPr algn="l"/>
            <a:r>
              <a:rPr lang="en-US" sz="16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Wensheng</a:t>
            </a:r>
            <a:r>
              <a:rPr lang="en-US" sz="16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Cui</a:t>
            </a:r>
          </a:p>
          <a:p>
            <a:pPr algn="l"/>
            <a:r>
              <a:rPr lang="en-US" sz="16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Huapeng</a:t>
            </a:r>
            <a:r>
              <a:rPr lang="en-US" sz="16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Wang</a:t>
            </a:r>
          </a:p>
          <a:p>
            <a:pPr algn="l"/>
            <a:r>
              <a:rPr lang="en-US" sz="16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Svarina</a:t>
            </a:r>
            <a:r>
              <a:rPr lang="en-US" sz="16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6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Karwanyun</a:t>
            </a:r>
            <a:endParaRPr lang="en-US" sz="1600" b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4608E264-926B-434A-8D58-87ACA185D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F8A6B-F3C6-469F-BE94-8F953D5C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>
            <a:normAutofit/>
          </a:bodyPr>
          <a:lstStyle/>
          <a:p>
            <a:r>
              <a:rPr lang="en-US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Highlights</a:t>
            </a:r>
          </a:p>
        </p:txBody>
      </p:sp>
      <p:pic>
        <p:nvPicPr>
          <p:cNvPr id="24" name="Picture 21">
            <a:extLst>
              <a:ext uri="{FF2B5EF4-FFF2-40B4-BE49-F238E27FC236}">
                <a16:creationId xmlns:a16="http://schemas.microsoft.com/office/drawing/2014/main" id="{E67A036B-F109-477D-A092-D947533E2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4" name="Picture 7" descr="A picture containing table, bear, teddy, sitting&#10;&#10;Description automatically generated">
            <a:extLst>
              <a:ext uri="{FF2B5EF4-FFF2-40B4-BE49-F238E27FC236}">
                <a16:creationId xmlns:a16="http://schemas.microsoft.com/office/drawing/2014/main" id="{5A010C01-AEDE-4241-8B36-14B2CDAB43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" r="47139" b="2"/>
          <a:stretch/>
        </p:blipFill>
        <p:spPr>
          <a:xfrm>
            <a:off x="632815" y="643465"/>
            <a:ext cx="4003193" cy="51033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E9933-B5DE-4A7A-B287-34E0D7029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anchor="ctr">
            <a:normAutofit/>
          </a:bodyPr>
          <a:lstStyle/>
          <a:p>
            <a:pPr indent="-305435"/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endParaRPr lang="en-US" sz="22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en-US" sz="22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Girls and Boys have </a:t>
            </a:r>
            <a:r>
              <a:rPr lang="en-US" sz="2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different preferred </a:t>
            </a:r>
            <a:r>
              <a:rPr lang="en-US" sz="22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size and style for </a:t>
            </a:r>
            <a:r>
              <a:rPr lang="en-US" sz="2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toy horse</a:t>
            </a:r>
            <a:endParaRPr lang="en-US" sz="22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en-US" sz="22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Girls </a:t>
            </a:r>
            <a:r>
              <a:rPr lang="en-US" sz="2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prefer bigger </a:t>
            </a:r>
            <a:r>
              <a:rPr lang="en-US" sz="22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size and boys </a:t>
            </a:r>
            <a:r>
              <a:rPr lang="en-US" sz="2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are more price sensitive</a:t>
            </a:r>
            <a:endParaRPr lang="en-US" sz="22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en-US" sz="22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3-4 years old prefer </a:t>
            </a:r>
            <a:r>
              <a:rPr lang="en-US" sz="2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ＭＳ Ｐゴシック"/>
              </a:rPr>
              <a:t>bigger toy horse </a:t>
            </a:r>
            <a:endParaRPr lang="en-US" altLang="ja-JP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ＭＳ Ｐゴシック"/>
            </a:endParaRPr>
          </a:p>
          <a:p>
            <a:pPr indent="-305435"/>
            <a:r>
              <a:rPr lang="en-US" sz="22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ＭＳ Ｐゴシック"/>
              </a:rPr>
              <a:t>3 target groups</a:t>
            </a:r>
            <a:r>
              <a:rPr lang="en-US" sz="2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ＭＳ Ｐゴシック"/>
              </a:rPr>
              <a:t> </a:t>
            </a:r>
            <a:endParaRPr lang="en-US" altLang="ja-JP" sz="22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ＭＳ Ｐゴシック"/>
            </a:endParaRPr>
          </a:p>
          <a:p>
            <a:pPr indent="-305435"/>
            <a:endParaRPr lang="en-US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ＭＳ Ｐゴシック"/>
            </a:endParaRPr>
          </a:p>
          <a:p>
            <a:pPr indent="-305435"/>
            <a:endParaRPr lang="en-US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endParaRPr lang="en-US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endParaRPr lang="en-US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2202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1D08-3E5A-44BF-8FBA-5414BE6C0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Post-hoc Segmentation</a:t>
            </a:r>
            <a:endParaRPr lang="en-US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14D5105-45E3-4165-B1F0-C4876938F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416" y="1800267"/>
            <a:ext cx="4958764" cy="4669789"/>
          </a:xfrm>
        </p:spPr>
      </p:pic>
      <p:pic>
        <p:nvPicPr>
          <p:cNvPr id="8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9EAF01ED-F0A7-4BAC-90FC-B7E88BCF7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522" y="4863368"/>
            <a:ext cx="1838264" cy="1473800"/>
          </a:xfrm>
          <a:prstGeom prst="rect">
            <a:avLst/>
          </a:prstGeom>
        </p:spPr>
      </p:pic>
      <p:pic>
        <p:nvPicPr>
          <p:cNvPr id="11" name="Picture 11" descr="Chart, waterfall chart&#10;&#10;Description automatically generated">
            <a:extLst>
              <a:ext uri="{FF2B5EF4-FFF2-40B4-BE49-F238E27FC236}">
                <a16:creationId xmlns:a16="http://schemas.microsoft.com/office/drawing/2014/main" id="{0F52D07C-9955-4D6C-AD2C-A88BDEF02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097" y="1801010"/>
            <a:ext cx="4862021" cy="46505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18850F-EEAB-40BD-B96F-BD8FCD533F58}"/>
              </a:ext>
            </a:extLst>
          </p:cNvPr>
          <p:cNvSpPr txBox="1"/>
          <p:nvPr/>
        </p:nvSpPr>
        <p:spPr>
          <a:xfrm>
            <a:off x="5367469" y="1877635"/>
            <a:ext cx="145214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Girls:</a:t>
            </a:r>
          </a:p>
          <a:p>
            <a:pPr algn="ctr"/>
            <a:r>
              <a:rPr lang="en-US">
                <a:solidFill>
                  <a:srgbClr val="FFFFFF"/>
                </a:solidFill>
              </a:rPr>
              <a:t>Bigger size</a:t>
            </a:r>
            <a:r>
              <a:rPr lang="en-US" dirty="0">
                <a:solidFill>
                  <a:srgbClr val="FFFFFF"/>
                </a:solidFill>
              </a:rPr>
              <a:t> glamorous style</a:t>
            </a:r>
            <a:endParaRPr lang="en-US" dirty="0"/>
          </a:p>
          <a:p>
            <a:r>
              <a:rPr lang="en-US">
                <a:solidFill>
                  <a:srgbClr val="FFFFFF"/>
                </a:solidFill>
              </a:rPr>
              <a:t>Rock motion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98CC75-9BD2-466E-BBDD-2E0D0B816242}"/>
              </a:ext>
            </a:extLst>
          </p:cNvPr>
          <p:cNvSpPr txBox="1"/>
          <p:nvPr/>
        </p:nvSpPr>
        <p:spPr>
          <a:xfrm>
            <a:off x="5357958" y="3601010"/>
            <a:ext cx="137608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Boys:</a:t>
            </a:r>
          </a:p>
          <a:p>
            <a:pPr algn="ctr"/>
            <a:r>
              <a:rPr lang="en-US">
                <a:solidFill>
                  <a:srgbClr val="FFFFFF"/>
                </a:solidFill>
              </a:rPr>
              <a:t>Price sensitive</a:t>
            </a:r>
            <a:endParaRPr lang="en-US"/>
          </a:p>
          <a:p>
            <a:pPr algn="ctr"/>
            <a:r>
              <a:rPr lang="en-US">
                <a:solidFill>
                  <a:srgbClr val="FFFFFF"/>
                </a:solidFill>
              </a:rPr>
              <a:t>Bounce,</a:t>
            </a:r>
          </a:p>
          <a:p>
            <a:pPr algn="ctr"/>
            <a:r>
              <a:rPr lang="en-US">
                <a:solidFill>
                  <a:srgbClr val="FFFFFF"/>
                </a:solidFill>
              </a:rPr>
              <a:t>racing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3CC670-2634-40F1-8813-5F86AE12A092}"/>
              </a:ext>
            </a:extLst>
          </p:cNvPr>
          <p:cNvSpPr txBox="1"/>
          <p:nvPr/>
        </p:nvSpPr>
        <p:spPr>
          <a:xfrm>
            <a:off x="5228880" y="5269320"/>
            <a:ext cx="177557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Younger:</a:t>
            </a:r>
          </a:p>
          <a:p>
            <a:pPr algn="ctr"/>
            <a:r>
              <a:rPr lang="en-US"/>
              <a:t>Smaller size,</a:t>
            </a:r>
          </a:p>
          <a:p>
            <a:pPr algn="ctr"/>
            <a:r>
              <a:rPr lang="en-US"/>
              <a:t>Rocking</a:t>
            </a:r>
          </a:p>
          <a:p>
            <a:pPr algn="ctr"/>
            <a:r>
              <a:rPr lang="en-US" dirty="0"/>
              <a:t>Care less </a:t>
            </a:r>
            <a:r>
              <a:rPr lang="en-US"/>
              <a:t>about style</a:t>
            </a:r>
          </a:p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EE2E6C-C9F2-46E1-9A9C-CF303FC077C2}"/>
              </a:ext>
            </a:extLst>
          </p:cNvPr>
          <p:cNvCxnSpPr/>
          <p:nvPr/>
        </p:nvCxnSpPr>
        <p:spPr>
          <a:xfrm>
            <a:off x="5470712" y="3431241"/>
            <a:ext cx="1243851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18E6C9-6C9A-4E8F-8059-F4D75F0FC3BE}"/>
              </a:ext>
            </a:extLst>
          </p:cNvPr>
          <p:cNvCxnSpPr>
            <a:cxnSpLocks/>
          </p:cNvCxnSpPr>
          <p:nvPr/>
        </p:nvCxnSpPr>
        <p:spPr>
          <a:xfrm>
            <a:off x="5425888" y="5078505"/>
            <a:ext cx="1243851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420F36F-9A83-4302-B0B6-904468D07746}"/>
              </a:ext>
            </a:extLst>
          </p:cNvPr>
          <p:cNvCxnSpPr/>
          <p:nvPr/>
        </p:nvCxnSpPr>
        <p:spPr>
          <a:xfrm flipH="1" flipV="1">
            <a:off x="3807371" y="3741682"/>
            <a:ext cx="84084" cy="1529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35C138-3722-4086-B304-E89C30976907}"/>
              </a:ext>
            </a:extLst>
          </p:cNvPr>
          <p:cNvCxnSpPr/>
          <p:nvPr/>
        </p:nvCxnSpPr>
        <p:spPr>
          <a:xfrm flipH="1" flipV="1">
            <a:off x="2493579" y="5298527"/>
            <a:ext cx="1870842" cy="16291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AC993C-FC9A-42E2-AC2E-1F0C29320A96}"/>
              </a:ext>
            </a:extLst>
          </p:cNvPr>
          <p:cNvSpPr txBox="1"/>
          <p:nvPr/>
        </p:nvSpPr>
        <p:spPr>
          <a:xfrm>
            <a:off x="3496004" y="2431831"/>
            <a:ext cx="7002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Boy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4ED3FC-37AC-4265-8359-31C343D71B90}"/>
              </a:ext>
            </a:extLst>
          </p:cNvPr>
          <p:cNvSpPr txBox="1"/>
          <p:nvPr/>
        </p:nvSpPr>
        <p:spPr>
          <a:xfrm>
            <a:off x="1380797" y="2195348"/>
            <a:ext cx="7002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Girl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8C2AAB-FE9B-450C-A64C-A0BB425DFBD6}"/>
              </a:ext>
            </a:extLst>
          </p:cNvPr>
          <p:cNvSpPr txBox="1"/>
          <p:nvPr/>
        </p:nvSpPr>
        <p:spPr>
          <a:xfrm>
            <a:off x="2083676" y="4494486"/>
            <a:ext cx="14228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Younger kids</a:t>
            </a:r>
          </a:p>
        </p:txBody>
      </p:sp>
    </p:spTree>
    <p:extLst>
      <p:ext uri="{BB962C8B-B14F-4D97-AF65-F5344CB8AC3E}">
        <p14:creationId xmlns:p14="http://schemas.microsoft.com/office/powerpoint/2010/main" val="53108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4C5A-8D7F-4073-92B5-D8018E8BA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935081" cy="1257300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A Priori Segmentation with Age and Gender</a:t>
            </a:r>
            <a:endParaRPr lang="en-US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A29F63-58F9-46ED-8F4C-EACE87C028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576350"/>
              </p:ext>
            </p:extLst>
          </p:nvPr>
        </p:nvGraphicFramePr>
        <p:xfrm>
          <a:off x="594009" y="1820476"/>
          <a:ext cx="1103494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827">
                  <a:extLst>
                    <a:ext uri="{9D8B030D-6E8A-4147-A177-3AD203B41FA5}">
                      <a16:colId xmlns:a16="http://schemas.microsoft.com/office/drawing/2014/main" val="1270095336"/>
                    </a:ext>
                  </a:extLst>
                </a:gridCol>
                <a:gridCol w="1648677">
                  <a:extLst>
                    <a:ext uri="{9D8B030D-6E8A-4147-A177-3AD203B41FA5}">
                      <a16:colId xmlns:a16="http://schemas.microsoft.com/office/drawing/2014/main" val="138030650"/>
                    </a:ext>
                  </a:extLst>
                </a:gridCol>
                <a:gridCol w="1725610">
                  <a:extLst>
                    <a:ext uri="{9D8B030D-6E8A-4147-A177-3AD203B41FA5}">
                      <a16:colId xmlns:a16="http://schemas.microsoft.com/office/drawing/2014/main" val="3866522180"/>
                    </a:ext>
                  </a:extLst>
                </a:gridCol>
                <a:gridCol w="1725610">
                  <a:extLst>
                    <a:ext uri="{9D8B030D-6E8A-4147-A177-3AD203B41FA5}">
                      <a16:colId xmlns:a16="http://schemas.microsoft.com/office/drawing/2014/main" val="534070226"/>
                    </a:ext>
                  </a:extLst>
                </a:gridCol>
                <a:gridCol w="1725610">
                  <a:extLst>
                    <a:ext uri="{9D8B030D-6E8A-4147-A177-3AD203B41FA5}">
                      <a16:colId xmlns:a16="http://schemas.microsoft.com/office/drawing/2014/main" val="644619939"/>
                    </a:ext>
                  </a:extLst>
                </a:gridCol>
                <a:gridCol w="1725610">
                  <a:extLst>
                    <a:ext uri="{9D8B030D-6E8A-4147-A177-3AD203B41FA5}">
                      <a16:colId xmlns:a16="http://schemas.microsoft.com/office/drawing/2014/main" val="134302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Segments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Intercept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Motion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Style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04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Boy, all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-0.41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172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Girl, all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2-year-old, all 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54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3-4-year-old, all 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8304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FDE4C6-12E9-4846-9645-5C5691F6FD57}"/>
              </a:ext>
            </a:extLst>
          </p:cNvPr>
          <p:cNvCxnSpPr/>
          <p:nvPr/>
        </p:nvCxnSpPr>
        <p:spPr>
          <a:xfrm>
            <a:off x="590549" y="2922852"/>
            <a:ext cx="11019691" cy="7326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97BDDDE-0C94-4733-9FC8-1FA677E0AE6E}"/>
              </a:ext>
            </a:extLst>
          </p:cNvPr>
          <p:cNvSpPr txBox="1"/>
          <p:nvPr/>
        </p:nvSpPr>
        <p:spPr>
          <a:xfrm>
            <a:off x="191678" y="3766009"/>
            <a:ext cx="46521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Price:    $139.99=0   </a:t>
            </a:r>
            <a:r>
              <a:rPr lang="en-US" dirty="0">
                <a:ea typeface="+mn-lt"/>
                <a:cs typeface="+mn-lt"/>
              </a:rPr>
              <a:t>$119.99</a:t>
            </a:r>
            <a:r>
              <a:rPr lang="en-US" dirty="0"/>
              <a:t>=1</a:t>
            </a:r>
          </a:p>
          <a:p>
            <a:r>
              <a:rPr lang="en-US" dirty="0"/>
              <a:t>Size:      18'' inch=0   26'' inch=1</a:t>
            </a:r>
          </a:p>
          <a:p>
            <a:r>
              <a:rPr lang="en-US" dirty="0"/>
              <a:t>Motion:</a:t>
            </a:r>
            <a:r>
              <a:rPr lang="en-US" dirty="0">
                <a:ea typeface="+mn-lt"/>
                <a:cs typeface="+mn-lt"/>
              </a:rPr>
              <a:t> Bouncing</a:t>
            </a:r>
            <a:r>
              <a:rPr lang="en-US" dirty="0"/>
              <a:t>=0   Rocking=1</a:t>
            </a:r>
          </a:p>
          <a:p>
            <a:r>
              <a:rPr lang="en-US" dirty="0"/>
              <a:t>Style:     </a:t>
            </a:r>
            <a:r>
              <a:rPr lang="en-US" dirty="0">
                <a:ea typeface="+mn-lt"/>
                <a:cs typeface="+mn-lt"/>
              </a:rPr>
              <a:t>  Racing</a:t>
            </a:r>
            <a:r>
              <a:rPr lang="en-US" dirty="0"/>
              <a:t>=0   Glamorous=1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76DD4-EF3C-46C2-871F-3F4F216C6891}"/>
              </a:ext>
            </a:extLst>
          </p:cNvPr>
          <p:cNvSpPr txBox="1"/>
          <p:nvPr/>
        </p:nvSpPr>
        <p:spPr>
          <a:xfrm>
            <a:off x="4685122" y="3703163"/>
            <a:ext cx="704810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1. All age and gender have high rate on $119.99 one</a:t>
            </a:r>
            <a:endParaRPr lang="en-US"/>
          </a:p>
          <a:p>
            <a:r>
              <a:rPr lang="en-US" sz="2400"/>
              <a:t>2. Girls prefer rocking motion and glamorous style, compared to boys </a:t>
            </a:r>
            <a:endParaRPr lang="en-US"/>
          </a:p>
          <a:p>
            <a:r>
              <a:rPr lang="en-US" sz="2400"/>
              <a:t>3. Girls and 3-4 years old kids prefer larger size, compared to boys and 2-year-old kids</a:t>
            </a:r>
          </a:p>
          <a:p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51B23A-3F69-4001-AB2C-579BAD731C4C}"/>
              </a:ext>
            </a:extLst>
          </p:cNvPr>
          <p:cNvSpPr txBox="1"/>
          <p:nvPr/>
        </p:nvSpPr>
        <p:spPr>
          <a:xfrm>
            <a:off x="3142" y="5533533"/>
            <a:ext cx="857996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/>
              <a:t>Suggestions:</a:t>
            </a:r>
          </a:p>
          <a:p>
            <a:r>
              <a:rPr lang="en-US" sz="2000"/>
              <a:t>Manufacturing more numbers of toy horse of $119.99, 26'' inch height.</a:t>
            </a:r>
          </a:p>
          <a:p>
            <a:r>
              <a:rPr lang="en-US" sz="2000"/>
              <a:t>Placing rocking and glamorous toy horses in girl section in stores and placing bouncing and racing toy horses in boy section.</a:t>
            </a:r>
          </a:p>
        </p:txBody>
      </p:sp>
    </p:spTree>
    <p:extLst>
      <p:ext uri="{BB962C8B-B14F-4D97-AF65-F5344CB8AC3E}">
        <p14:creationId xmlns:p14="http://schemas.microsoft.com/office/powerpoint/2010/main" val="406143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2605-4E22-4732-B232-3C71441F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Market Simulation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 — product line strategy</a:t>
            </a:r>
            <a:endParaRPr lang="en-US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j-lt"/>
              <a:cs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DAA340-5729-4995-A5D7-9ED0C490ABF2}"/>
              </a:ext>
            </a:extLst>
          </p:cNvPr>
          <p:cNvSpPr txBox="1"/>
          <p:nvPr/>
        </p:nvSpPr>
        <p:spPr>
          <a:xfrm>
            <a:off x="604434" y="1908874"/>
            <a:ext cx="1091830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Scenario A (Status quo) </a:t>
            </a:r>
            <a:r>
              <a:rPr lang="en-US" err="1"/>
              <a:t>EarlyRiders</a:t>
            </a:r>
            <a:r>
              <a:rPr lang="en-US"/>
              <a:t> P5,P13; </a:t>
            </a:r>
            <a:r>
              <a:rPr lang="en-US" err="1"/>
              <a:t>RaceRiders</a:t>
            </a:r>
            <a:r>
              <a:rPr lang="en-US"/>
              <a:t>: P7</a:t>
            </a:r>
          </a:p>
          <a:p>
            <a:r>
              <a:rPr lang="en-US"/>
              <a:t>Scenario B : add </a:t>
            </a:r>
            <a:r>
              <a:rPr lang="en-US">
                <a:ea typeface="+mn-lt"/>
                <a:cs typeface="+mn-lt"/>
              </a:rPr>
              <a:t>26 inches rocking glamour P15</a:t>
            </a:r>
          </a:p>
          <a:p>
            <a:r>
              <a:rPr lang="en-US"/>
              <a:t>Scenario G: add </a:t>
            </a:r>
            <a:r>
              <a:rPr lang="en-US">
                <a:ea typeface="+mn-lt"/>
                <a:cs typeface="+mn-lt"/>
              </a:rPr>
              <a:t>26 inches bouncing racing 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en-US">
                <a:ea typeface="+mn-lt"/>
                <a:cs typeface="+mn-lt"/>
              </a:rPr>
              <a:t>P3</a:t>
            </a:r>
            <a:r>
              <a:rPr lang="en-US" dirty="0">
                <a:ea typeface="+mn-lt"/>
                <a:cs typeface="+mn-lt"/>
              </a:rPr>
              <a:t>)</a:t>
            </a:r>
            <a:r>
              <a:rPr lang="en-US">
                <a:ea typeface="+mn-lt"/>
                <a:cs typeface="+mn-lt"/>
              </a:rPr>
              <a:t> and 26 inches rocking glamour 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en-US">
                <a:ea typeface="+mn-lt"/>
                <a:cs typeface="+mn-lt"/>
              </a:rPr>
              <a:t>P15</a:t>
            </a:r>
            <a:r>
              <a:rPr lang="en-US" dirty="0">
                <a:ea typeface="+mn-lt"/>
                <a:cs typeface="+mn-lt"/>
              </a:rPr>
              <a:t>) and cut P13, which does not perform very well in market</a:t>
            </a:r>
            <a:endParaRPr lang="en-US">
              <a:ea typeface="+mn-lt"/>
              <a:cs typeface="+mn-lt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5C8BEC-5D67-4B39-8CCA-BB2309093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81720"/>
              </p:ext>
            </p:extLst>
          </p:nvPr>
        </p:nvGraphicFramePr>
        <p:xfrm>
          <a:off x="658678" y="3080288"/>
          <a:ext cx="10865589" cy="30159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072">
                  <a:extLst>
                    <a:ext uri="{9D8B030D-6E8A-4147-A177-3AD203B41FA5}">
                      <a16:colId xmlns:a16="http://schemas.microsoft.com/office/drawing/2014/main" val="529196154"/>
                    </a:ext>
                  </a:extLst>
                </a:gridCol>
                <a:gridCol w="1006072">
                  <a:extLst>
                    <a:ext uri="{9D8B030D-6E8A-4147-A177-3AD203B41FA5}">
                      <a16:colId xmlns:a16="http://schemas.microsoft.com/office/drawing/2014/main" val="300401328"/>
                    </a:ext>
                  </a:extLst>
                </a:gridCol>
                <a:gridCol w="1098942">
                  <a:extLst>
                    <a:ext uri="{9D8B030D-6E8A-4147-A177-3AD203B41FA5}">
                      <a16:colId xmlns:a16="http://schemas.microsoft.com/office/drawing/2014/main" val="2798018516"/>
                    </a:ext>
                  </a:extLst>
                </a:gridCol>
                <a:gridCol w="1006072">
                  <a:extLst>
                    <a:ext uri="{9D8B030D-6E8A-4147-A177-3AD203B41FA5}">
                      <a16:colId xmlns:a16="http://schemas.microsoft.com/office/drawing/2014/main" val="373472655"/>
                    </a:ext>
                  </a:extLst>
                </a:gridCol>
                <a:gridCol w="1006072">
                  <a:extLst>
                    <a:ext uri="{9D8B030D-6E8A-4147-A177-3AD203B41FA5}">
                      <a16:colId xmlns:a16="http://schemas.microsoft.com/office/drawing/2014/main" val="288062651"/>
                    </a:ext>
                  </a:extLst>
                </a:gridCol>
                <a:gridCol w="1300157">
                  <a:extLst>
                    <a:ext uri="{9D8B030D-6E8A-4147-A177-3AD203B41FA5}">
                      <a16:colId xmlns:a16="http://schemas.microsoft.com/office/drawing/2014/main" val="4047183909"/>
                    </a:ext>
                  </a:extLst>
                </a:gridCol>
                <a:gridCol w="1532328">
                  <a:extLst>
                    <a:ext uri="{9D8B030D-6E8A-4147-A177-3AD203B41FA5}">
                      <a16:colId xmlns:a16="http://schemas.microsoft.com/office/drawing/2014/main" val="2736909233"/>
                    </a:ext>
                  </a:extLst>
                </a:gridCol>
                <a:gridCol w="1454937">
                  <a:extLst>
                    <a:ext uri="{9D8B030D-6E8A-4147-A177-3AD203B41FA5}">
                      <a16:colId xmlns:a16="http://schemas.microsoft.com/office/drawing/2014/main" val="2039582285"/>
                    </a:ext>
                  </a:extLst>
                </a:gridCol>
                <a:gridCol w="1454937">
                  <a:extLst>
                    <a:ext uri="{9D8B030D-6E8A-4147-A177-3AD203B41FA5}">
                      <a16:colId xmlns:a16="http://schemas.microsoft.com/office/drawing/2014/main" val="118110379"/>
                    </a:ext>
                  </a:extLst>
                </a:gridCol>
              </a:tblGrid>
              <a:tr h="5811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</a:rPr>
                        <a:t>Scenario</a:t>
                      </a:r>
                      <a:endParaRPr lang="en-US" sz="16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</a:rPr>
                        <a:t>P3</a:t>
                      </a:r>
                      <a:endParaRPr lang="en-US" sz="16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</a:rPr>
                        <a:t>P5</a:t>
                      </a:r>
                      <a:endParaRPr lang="en-US" sz="16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</a:rPr>
                        <a:t>P7</a:t>
                      </a:r>
                      <a:endParaRPr lang="en-US" sz="16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</a:rPr>
                        <a:t>P13</a:t>
                      </a:r>
                      <a:endParaRPr lang="en-US" sz="16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</a:rPr>
                        <a:t>P15</a:t>
                      </a:r>
                      <a:endParaRPr lang="en-US" sz="16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</a:rPr>
                        <a:t>Profits</a:t>
                      </a:r>
                      <a:endParaRPr lang="en-US" sz="16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</a:rPr>
                        <a:t>Profit 5yr</a:t>
                      </a:r>
                      <a:endParaRPr lang="en-US" sz="16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</a:rPr>
                        <a:t>Competitor 5Y</a:t>
                      </a:r>
                      <a:endParaRPr lang="en-US" sz="16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4864750"/>
                  </a:ext>
                </a:extLst>
              </a:tr>
              <a:tr h="8332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</a:rPr>
                        <a:t>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>
                        <a:effectLst/>
                      </a:endParaRPr>
                    </a:p>
                    <a:p>
                      <a:pPr algn="ctr" fontAlgn="b"/>
                      <a:r>
                        <a:rPr lang="en-US" sz="1400">
                          <a:effectLst/>
                        </a:rPr>
                        <a:t>30.0%</a:t>
                      </a:r>
                      <a:endParaRPr lang="en-US" sz="1400">
                        <a:effectLst/>
                        <a:latin typeface="Lucida Grande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>
                        <a:effectLst/>
                      </a:endParaRPr>
                    </a:p>
                    <a:p>
                      <a:pPr algn="ctr" fontAlgn="b"/>
                      <a:r>
                        <a:rPr lang="en-US" sz="1400">
                          <a:effectLst/>
                        </a:rPr>
                        <a:t>57.5%</a:t>
                      </a:r>
                      <a:endParaRPr lang="en-US" sz="1400">
                        <a:effectLst/>
                        <a:latin typeface="Lucida Grande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>
                        <a:effectLst/>
                      </a:endParaRPr>
                    </a:p>
                    <a:p>
                      <a:pPr algn="ctr" fontAlgn="b"/>
                      <a:r>
                        <a:rPr lang="en-US" sz="1400">
                          <a:effectLst/>
                        </a:rPr>
                        <a:t>12.5%</a:t>
                      </a:r>
                      <a:endParaRPr lang="en-US" sz="1400">
                        <a:effectLst/>
                        <a:latin typeface="Lucida Grande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</a:rPr>
                        <a:t> $            141,883 </a:t>
                      </a:r>
                      <a:endParaRPr lang="en-US" sz="1400">
                        <a:effectLst/>
                        <a:latin typeface="Lucida Grande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</a:rPr>
                        <a:t> $          709,415 </a:t>
                      </a:r>
                      <a:endParaRPr lang="en-US" sz="1400">
                        <a:effectLst/>
                        <a:latin typeface="Lucida Grande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</a:rPr>
                        <a:t> $       1,038,385 </a:t>
                      </a:r>
                      <a:endParaRPr lang="en-US" sz="1400">
                        <a:effectLst/>
                        <a:latin typeface="Lucida Grande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894796"/>
                  </a:ext>
                </a:extLst>
              </a:tr>
              <a:tr h="533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</a:rPr>
                        <a:t>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</a:rPr>
                        <a:t>28.0%</a:t>
                      </a:r>
                      <a:endParaRPr lang="en-US" sz="1400">
                        <a:effectLst/>
                        <a:latin typeface="Lucida Grande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</a:rPr>
                        <a:t>32.5%</a:t>
                      </a:r>
                      <a:endParaRPr lang="en-US" sz="1400">
                        <a:effectLst/>
                        <a:latin typeface="Lucida Grande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</a:rPr>
                        <a:t>8.0%</a:t>
                      </a:r>
                      <a:endParaRPr lang="en-US" sz="1400">
                        <a:effectLst/>
                        <a:latin typeface="Lucida Grande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</a:rPr>
                        <a:t>31.5%</a:t>
                      </a:r>
                      <a:endParaRPr lang="en-US" sz="1400">
                        <a:effectLst/>
                        <a:latin typeface="Lucida Grande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</a:rPr>
                        <a:t> $            211,793 </a:t>
                      </a:r>
                      <a:endParaRPr lang="en-US" sz="1400">
                        <a:effectLst/>
                        <a:latin typeface="Lucida Grande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</a:rPr>
                        <a:t> $       1,086,965 </a:t>
                      </a:r>
                      <a:endParaRPr lang="en-US" sz="1400">
                        <a:effectLst/>
                        <a:latin typeface="Lucida Grande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</a:rPr>
                        <a:t> $          543,435 </a:t>
                      </a:r>
                      <a:endParaRPr lang="en-US" sz="1400">
                        <a:effectLst/>
                        <a:latin typeface="Lucida Grande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9865596"/>
                  </a:ext>
                </a:extLst>
              </a:tr>
              <a:tr h="5338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effectLst/>
                        </a:rPr>
                        <a:t>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effectLst/>
                        </a:rPr>
                        <a:t>34.5%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effectLst/>
                        </a:rPr>
                        <a:t>33.0%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400">
                        <a:effectLst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effectLst/>
                        </a:rPr>
                        <a:t>32.5%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Franklin Gothic Book"/>
                        </a:rPr>
                        <a:t>$            229,333</a:t>
                      </a:r>
                      <a:endParaRPr lang="en-US" sz="1400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Franklin Gothic Book"/>
                        </a:rPr>
                        <a:t>$       1,174,666</a:t>
                      </a:r>
                      <a:endParaRPr lang="en-US" sz="1400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Franklin Gothic Book"/>
                        </a:rPr>
                        <a:t>$          553,334</a:t>
                      </a:r>
                      <a:endParaRPr lang="en-US" sz="140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2240723"/>
                  </a:ext>
                </a:extLst>
              </a:tr>
              <a:tr h="533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</a:rPr>
                        <a:t>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</a:rPr>
                        <a:t>40.0%</a:t>
                      </a:r>
                      <a:endParaRPr lang="en-US" sz="1400">
                        <a:effectLst/>
                        <a:latin typeface="Lucida Grande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</a:rPr>
                        <a:t>23.0%</a:t>
                      </a:r>
                      <a:endParaRPr lang="en-US" sz="1400">
                        <a:effectLst/>
                        <a:latin typeface="Lucida Grande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6.0%</a:t>
                      </a:r>
                      <a:endParaRPr lang="en-US" sz="1400">
                        <a:effectLst/>
                        <a:latin typeface="Lucida Grande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</a:rPr>
                        <a:t>31.0%</a:t>
                      </a:r>
                      <a:endParaRPr lang="en-US" sz="1400">
                        <a:effectLst/>
                        <a:latin typeface="Lucida Grande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</a:rPr>
                        <a:t> $            324,762 </a:t>
                      </a:r>
                      <a:endParaRPr lang="en-US" sz="1400">
                        <a:effectLst/>
                        <a:latin typeface="Lucida Grande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 $       1,679,812 </a:t>
                      </a:r>
                      <a:endParaRPr lang="en-US" sz="1400">
                        <a:effectLst/>
                        <a:latin typeface="Lucida Grande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</a:rPr>
                        <a:t> $            18,788 </a:t>
                      </a:r>
                      <a:endParaRPr lang="en-US" sz="1400">
                        <a:effectLst/>
                        <a:latin typeface="Lucida Grande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424341"/>
                  </a:ext>
                </a:extLst>
              </a:tr>
            </a:tbl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12AA12-7B2E-48FF-A3A1-5C76402DCA1B}"/>
              </a:ext>
            </a:extLst>
          </p:cNvPr>
          <p:cNvSpPr/>
          <p:nvPr/>
        </p:nvSpPr>
        <p:spPr>
          <a:xfrm>
            <a:off x="601850" y="5580680"/>
            <a:ext cx="10913389" cy="55535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65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2605-4E22-4732-B232-3C71441F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Market Simulation -- competitive response</a:t>
            </a:r>
            <a:endParaRPr lang="en-US" dirty="0"/>
          </a:p>
          <a:p>
            <a:pPr algn="l"/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j-lt"/>
              <a:cs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DAA340-5729-4995-A5D7-9ED0C490ABF2}"/>
              </a:ext>
            </a:extLst>
          </p:cNvPr>
          <p:cNvSpPr txBox="1"/>
          <p:nvPr/>
        </p:nvSpPr>
        <p:spPr>
          <a:xfrm>
            <a:off x="365375" y="1864050"/>
            <a:ext cx="1166029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Scenario H: If competitor reduce price from 139.99 to 119.99 (P8), </a:t>
            </a:r>
            <a:r>
              <a:rPr lang="en-US" dirty="0" err="1">
                <a:ea typeface="+mn-lt"/>
                <a:cs typeface="+mn-lt"/>
              </a:rPr>
              <a:t>earlyrider</a:t>
            </a:r>
            <a:r>
              <a:rPr lang="en-US" dirty="0">
                <a:ea typeface="+mn-lt"/>
                <a:cs typeface="+mn-lt"/>
              </a:rPr>
              <a:t> would lose advantage in the market </a:t>
            </a:r>
            <a:endParaRPr lang="en-US" dirty="0"/>
          </a:p>
          <a:p>
            <a:r>
              <a:rPr lang="en-US" dirty="0"/>
              <a:t>Scenario I: Respond to competition by reducing prices of the 3 product lines (P4,P6,P16) to regain market share, market share is 97.5% but the profit is lower than scenario G.</a:t>
            </a:r>
          </a:p>
          <a:p>
            <a:endParaRPr lang="en-US"/>
          </a:p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5C8BEC-5D67-4B39-8CCA-BB2309093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112594"/>
              </p:ext>
            </p:extLst>
          </p:nvPr>
        </p:nvGraphicFramePr>
        <p:xfrm>
          <a:off x="373529" y="2935940"/>
          <a:ext cx="11636140" cy="2620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464">
                  <a:extLst>
                    <a:ext uri="{9D8B030D-6E8A-4147-A177-3AD203B41FA5}">
                      <a16:colId xmlns:a16="http://schemas.microsoft.com/office/drawing/2014/main" val="529196154"/>
                    </a:ext>
                  </a:extLst>
                </a:gridCol>
                <a:gridCol w="913464">
                  <a:extLst>
                    <a:ext uri="{9D8B030D-6E8A-4147-A177-3AD203B41FA5}">
                      <a16:colId xmlns:a16="http://schemas.microsoft.com/office/drawing/2014/main" val="300401328"/>
                    </a:ext>
                  </a:extLst>
                </a:gridCol>
                <a:gridCol w="997786">
                  <a:extLst>
                    <a:ext uri="{9D8B030D-6E8A-4147-A177-3AD203B41FA5}">
                      <a16:colId xmlns:a16="http://schemas.microsoft.com/office/drawing/2014/main" val="1661378222"/>
                    </a:ext>
                  </a:extLst>
                </a:gridCol>
                <a:gridCol w="997786">
                  <a:extLst>
                    <a:ext uri="{9D8B030D-6E8A-4147-A177-3AD203B41FA5}">
                      <a16:colId xmlns:a16="http://schemas.microsoft.com/office/drawing/2014/main" val="2798018516"/>
                    </a:ext>
                  </a:extLst>
                </a:gridCol>
                <a:gridCol w="913464">
                  <a:extLst>
                    <a:ext uri="{9D8B030D-6E8A-4147-A177-3AD203B41FA5}">
                      <a16:colId xmlns:a16="http://schemas.microsoft.com/office/drawing/2014/main" val="2066848598"/>
                    </a:ext>
                  </a:extLst>
                </a:gridCol>
                <a:gridCol w="913464">
                  <a:extLst>
                    <a:ext uri="{9D8B030D-6E8A-4147-A177-3AD203B41FA5}">
                      <a16:colId xmlns:a16="http://schemas.microsoft.com/office/drawing/2014/main" val="373472655"/>
                    </a:ext>
                  </a:extLst>
                </a:gridCol>
                <a:gridCol w="913464">
                  <a:extLst>
                    <a:ext uri="{9D8B030D-6E8A-4147-A177-3AD203B41FA5}">
                      <a16:colId xmlns:a16="http://schemas.microsoft.com/office/drawing/2014/main" val="4155928980"/>
                    </a:ext>
                  </a:extLst>
                </a:gridCol>
                <a:gridCol w="1180478">
                  <a:extLst>
                    <a:ext uri="{9D8B030D-6E8A-4147-A177-3AD203B41FA5}">
                      <a16:colId xmlns:a16="http://schemas.microsoft.com/office/drawing/2014/main" val="4047183909"/>
                    </a:ext>
                  </a:extLst>
                </a:gridCol>
                <a:gridCol w="1180478">
                  <a:extLst>
                    <a:ext uri="{9D8B030D-6E8A-4147-A177-3AD203B41FA5}">
                      <a16:colId xmlns:a16="http://schemas.microsoft.com/office/drawing/2014/main" val="739005629"/>
                    </a:ext>
                  </a:extLst>
                </a:gridCol>
                <a:gridCol w="1391280">
                  <a:extLst>
                    <a:ext uri="{9D8B030D-6E8A-4147-A177-3AD203B41FA5}">
                      <a16:colId xmlns:a16="http://schemas.microsoft.com/office/drawing/2014/main" val="2736909233"/>
                    </a:ext>
                  </a:extLst>
                </a:gridCol>
                <a:gridCol w="1321012">
                  <a:extLst>
                    <a:ext uri="{9D8B030D-6E8A-4147-A177-3AD203B41FA5}">
                      <a16:colId xmlns:a16="http://schemas.microsoft.com/office/drawing/2014/main" val="118110379"/>
                    </a:ext>
                  </a:extLst>
                </a:gridCol>
              </a:tblGrid>
              <a:tr h="702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effectLst/>
                        </a:rPr>
                        <a:t>Scenario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effectLst/>
                        </a:rPr>
                        <a:t>P3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dirty="0">
                          <a:effectLst/>
                        </a:rPr>
                        <a:t>P4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effectLst/>
                        </a:rPr>
                        <a:t>P5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dirty="0">
                          <a:effectLst/>
                        </a:rPr>
                        <a:t>P6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effectLst/>
                        </a:rPr>
                        <a:t>P7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dirty="0">
                          <a:effectLst/>
                        </a:rPr>
                        <a:t>P8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effectLst/>
                        </a:rPr>
                        <a:t>P15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dirty="0">
                          <a:effectLst/>
                        </a:rPr>
                        <a:t>P16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 err="1">
                          <a:effectLst/>
                        </a:rPr>
                        <a:t>Earlyrider</a:t>
                      </a:r>
                      <a:r>
                        <a:rPr lang="en-US" sz="1600" dirty="0">
                          <a:effectLst/>
                        </a:rPr>
                        <a:t> Profits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effectLst/>
                        </a:rPr>
                        <a:t>Competitor profits 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4864750"/>
                  </a:ext>
                </a:extLst>
              </a:tr>
              <a:tr h="9589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effectLst/>
                        </a:rPr>
                        <a:t>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effectLst/>
                          <a:latin typeface="Calibri"/>
                        </a:rPr>
                        <a:t>0.5%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400" dirty="0">
                        <a:effectLst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effectLst/>
                        </a:rPr>
                        <a:t>6.5%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400" dirty="0">
                        <a:effectLst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400" dirty="0">
                        <a:effectLst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effectLst/>
                        </a:rPr>
                        <a:t>86%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effectLst/>
                        </a:rPr>
                        <a:t>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400" dirty="0">
                        <a:effectLst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Franklin Gothic Book"/>
                        </a:rPr>
                        <a:t>$         </a:t>
                      </a:r>
                      <a:r>
                        <a:rPr lang="en-US" sz="1400" b="0" i="0" u="none" strike="noStrike" noProof="0" dirty="0">
                          <a:effectLst/>
                        </a:rPr>
                        <a:t>-16,245.6</a:t>
                      </a:r>
                      <a:endParaRPr lang="en-US" sz="1400" dirty="0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Franklin Gothic Book"/>
                        </a:rPr>
                        <a:t>$     </a:t>
                      </a:r>
                      <a:r>
                        <a:rPr lang="en-US" sz="1400" b="0" i="0" u="none" strike="noStrike" noProof="0" dirty="0">
                          <a:effectLst/>
                        </a:rPr>
                        <a:t>251,725.6</a:t>
                      </a:r>
                      <a:endParaRPr lang="en-US" sz="1400"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2240723"/>
                  </a:ext>
                </a:extLst>
              </a:tr>
              <a:tr h="958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dirty="0">
                          <a:effectLst/>
                        </a:rPr>
                        <a:t>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dirty="0">
                        <a:effectLst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effectLst/>
                        </a:rPr>
                        <a:t>38%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dirty="0">
                        <a:effectLst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effectLst/>
                        </a:rPr>
                        <a:t>25%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dirty="0">
                        <a:effectLst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effectLst/>
                          <a:latin typeface="Calibri"/>
                        </a:rPr>
                        <a:t>2.5%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dirty="0">
                        <a:effectLst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effectLst/>
                        </a:rPr>
                        <a:t>34.5%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dirty="0">
                          <a:effectLst/>
                        </a:rPr>
                        <a:t> $         </a:t>
                      </a:r>
                      <a:r>
                        <a:rPr lang="en-US" sz="1400" b="0" i="0" u="none" strike="noStrike" noProof="0" dirty="0">
                          <a:effectLst/>
                          <a:latin typeface="Franklin Gothic Book"/>
                        </a:rPr>
                        <a:t>260,301</a:t>
                      </a:r>
                      <a:endParaRPr lang="en-US" sz="1400" dirty="0">
                        <a:effectLst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dirty="0">
                          <a:effectLst/>
                        </a:rPr>
                        <a:t> $          </a:t>
                      </a:r>
                      <a:r>
                        <a:rPr lang="en-US" sz="1400" b="0" i="0" u="none" strike="noStrike" noProof="0" dirty="0">
                          <a:effectLst/>
                          <a:latin typeface="Franklin Gothic Book"/>
                        </a:rPr>
                        <a:t>-12,101</a:t>
                      </a:r>
                      <a:endParaRPr lang="en-US" sz="1400" dirty="0">
                        <a:effectLst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424341"/>
                  </a:ext>
                </a:extLst>
              </a:tr>
            </a:tbl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12AA12-7B2E-48FF-A3A1-5C76402DCA1B}"/>
              </a:ext>
            </a:extLst>
          </p:cNvPr>
          <p:cNvSpPr/>
          <p:nvPr/>
        </p:nvSpPr>
        <p:spPr>
          <a:xfrm>
            <a:off x="5918089" y="3221101"/>
            <a:ext cx="1060671" cy="23931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0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8B8E2-0C56-4A0E-966B-768EB5C88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Recommendation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EE3AFB7-F86B-4EAE-928A-A5EC36C61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253" y="2007956"/>
            <a:ext cx="6339699" cy="3415672"/>
          </a:xfrm>
        </p:spPr>
        <p:txBody>
          <a:bodyPr anchor="ctr">
            <a:normAutofit/>
          </a:bodyPr>
          <a:lstStyle/>
          <a:p>
            <a:pPr indent="-305435"/>
            <a:r>
              <a:rPr lang="en-US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3 target groups: boys, girls and younger kids </a:t>
            </a:r>
          </a:p>
          <a:p>
            <a:pPr indent="-305435"/>
            <a:r>
              <a:rPr lang="en-US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Remove current 18'' glamorous rocking horse product line and change to 26'' glamorous rocking horse targeted to girls </a:t>
            </a:r>
          </a:p>
          <a:p>
            <a:pPr indent="-305435"/>
            <a:r>
              <a:rPr lang="en-US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Add </a:t>
            </a:r>
            <a:r>
              <a:rPr lang="en-US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26'' bouncing racing  horse targeted to boys </a:t>
            </a:r>
          </a:p>
          <a:p>
            <a:pPr indent="-305435"/>
            <a:r>
              <a:rPr lang="en-US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Existing 18'' racing rocking horse targeted to younger kids (2 years old)</a:t>
            </a:r>
          </a:p>
          <a:p>
            <a:pPr indent="-305435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Reduce price of products in response to competitor </a:t>
            </a:r>
            <a:endParaRPr lang="en-US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</p:txBody>
      </p:sp>
      <p:pic>
        <p:nvPicPr>
          <p:cNvPr id="5" name="Picture 9" descr="A picture containing looking, brown, standing, sitting&#10;&#10;Description automatically generated">
            <a:extLst>
              <a:ext uri="{FF2B5EF4-FFF2-40B4-BE49-F238E27FC236}">
                <a16:creationId xmlns:a16="http://schemas.microsoft.com/office/drawing/2014/main" id="{7759950C-3189-4AB9-A092-7624120718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0" r="6446" b="-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25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64FB-2800-421C-80CF-226B9266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16" y="455488"/>
            <a:ext cx="10353762" cy="1257300"/>
          </a:xfrm>
        </p:spPr>
        <p:txBody>
          <a:bodyPr/>
          <a:lstStyle/>
          <a:p>
            <a:pPr algn="l"/>
            <a:r>
              <a:rPr lang="en-US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Appendix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AF58B22E-173B-4DBF-AE81-BBA2BA6DC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855" y="3708094"/>
            <a:ext cx="4722381" cy="2918113"/>
          </a:xfrm>
        </p:spPr>
      </p:pic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0B8821A8-712E-4640-AEA9-9FDD78B63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426" y="1661211"/>
            <a:ext cx="5580722" cy="1502384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60EAE028-0284-4E6B-B1B7-9134D081D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178" y="3704583"/>
            <a:ext cx="2743200" cy="3152775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2B181B8-4F42-4800-94AC-3CB480DA4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7278" y="3701907"/>
            <a:ext cx="2743200" cy="3152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A51EAC-7450-4052-B969-B2008507A8A7}"/>
              </a:ext>
            </a:extLst>
          </p:cNvPr>
          <p:cNvSpPr txBox="1"/>
          <p:nvPr/>
        </p:nvSpPr>
        <p:spPr>
          <a:xfrm>
            <a:off x="197224" y="156434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 priori segmentation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D3324-47F7-40C4-91AC-7B18082E81B3}"/>
              </a:ext>
            </a:extLst>
          </p:cNvPr>
          <p:cNvSpPr txBox="1"/>
          <p:nvPr/>
        </p:nvSpPr>
        <p:spPr>
          <a:xfrm>
            <a:off x="199059" y="324474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PCA analysis: dim 1 price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F46940-4796-4CE5-95B2-12A6C32D2426}"/>
              </a:ext>
            </a:extLst>
          </p:cNvPr>
          <p:cNvSpPr txBox="1"/>
          <p:nvPr/>
        </p:nvSpPr>
        <p:spPr>
          <a:xfrm>
            <a:off x="6295059" y="3244741"/>
            <a:ext cx="49109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Cluster analysis: 3 clusters is better than 2 </a:t>
            </a:r>
          </a:p>
        </p:txBody>
      </p:sp>
    </p:spTree>
    <p:extLst>
      <p:ext uri="{BB962C8B-B14F-4D97-AF65-F5344CB8AC3E}">
        <p14:creationId xmlns:p14="http://schemas.microsoft.com/office/powerpoint/2010/main" val="1855815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BC501-04ED-4956-B84A-F9A750198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>
            <a:normAutofit/>
          </a:bodyPr>
          <a:lstStyle/>
          <a:p>
            <a:pPr algn="l"/>
            <a:r>
              <a:rPr lang="en-US" sz="36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Appendix</a:t>
            </a:r>
            <a:endParaRPr lang="en-US" sz="36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4" descr="Table, Excel&#10;&#10;Description automatically generated">
            <a:extLst>
              <a:ext uri="{FF2B5EF4-FFF2-40B4-BE49-F238E27FC236}">
                <a16:creationId xmlns:a16="http://schemas.microsoft.com/office/drawing/2014/main" id="{013F3CAF-9CED-40B9-BEEE-A1219AB60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10" y="3079074"/>
            <a:ext cx="11227650" cy="2774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E74A02-1672-4F53-9D97-060FFB83C7D4}"/>
              </a:ext>
            </a:extLst>
          </p:cNvPr>
          <p:cNvSpPr txBox="1"/>
          <p:nvPr/>
        </p:nvSpPr>
        <p:spPr>
          <a:xfrm>
            <a:off x="703847" y="2478506"/>
            <a:ext cx="342498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Market simulations</a:t>
            </a:r>
          </a:p>
        </p:txBody>
      </p:sp>
    </p:spTree>
    <p:extLst>
      <p:ext uri="{BB962C8B-B14F-4D97-AF65-F5344CB8AC3E}">
        <p14:creationId xmlns:p14="http://schemas.microsoft.com/office/powerpoint/2010/main" val="15327805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LeftStep">
      <a:dk1>
        <a:srgbClr val="000000"/>
      </a:dk1>
      <a:lt1>
        <a:srgbClr val="FFFFFF"/>
      </a:lt1>
      <a:dk2>
        <a:srgbClr val="233A3D"/>
      </a:dk2>
      <a:lt2>
        <a:srgbClr val="E8E5E2"/>
      </a:lt2>
      <a:accent1>
        <a:srgbClr val="78A6DF"/>
      </a:accent1>
      <a:accent2>
        <a:srgbClr val="4DAFBE"/>
      </a:accent2>
      <a:accent3>
        <a:srgbClr val="5AB299"/>
      </a:accent3>
      <a:accent4>
        <a:srgbClr val="50B66F"/>
      </a:accent4>
      <a:accent5>
        <a:srgbClr val="5FB454"/>
      </a:accent5>
      <a:accent6>
        <a:srgbClr val="83B14E"/>
      </a:accent6>
      <a:hlink>
        <a:srgbClr val="997E5D"/>
      </a:hlink>
      <a:folHlink>
        <a:srgbClr val="7F7F7F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C64DE2A17E72469C27BE5EFC01DEE4" ma:contentTypeVersion="4" ma:contentTypeDescription="Create a new document." ma:contentTypeScope="" ma:versionID="bebef7929ad05ad9600911ce1b53ba4b">
  <xsd:schema xmlns:xsd="http://www.w3.org/2001/XMLSchema" xmlns:xs="http://www.w3.org/2001/XMLSchema" xmlns:p="http://schemas.microsoft.com/office/2006/metadata/properties" xmlns:ns2="15a4cf1e-0abf-48b4-b556-d2f81b085ba7" targetNamespace="http://schemas.microsoft.com/office/2006/metadata/properties" ma:root="true" ma:fieldsID="6909e4179df66bb59c37a00fbea9d679" ns2:_="">
    <xsd:import namespace="15a4cf1e-0abf-48b4-b556-d2f81b085b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a4cf1e-0abf-48b4-b556-d2f81b085b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827129-DEAC-4C4B-95B8-25F958DE2D1B}">
  <ds:schemaRefs>
    <ds:schemaRef ds:uri="15a4cf1e-0abf-48b4-b556-d2f81b085ba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E1BC54F-2852-4CAF-8AAE-448024EF73F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4AD80CD-74CF-4AFF-99CB-B2889644D44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SlateVTI</vt:lpstr>
      <vt:lpstr>EarlyRiders Toy Horse Conjoint Study</vt:lpstr>
      <vt:lpstr>Highlights</vt:lpstr>
      <vt:lpstr>Post-hoc Segmentation</vt:lpstr>
      <vt:lpstr>A Priori Segmentation with Age and Gender</vt:lpstr>
      <vt:lpstr>Market Simulation — product line strategy</vt:lpstr>
      <vt:lpstr>Market Simulation -- competitive response </vt:lpstr>
      <vt:lpstr>Recommendation</vt:lpstr>
      <vt:lpstr>Appendix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310</cp:revision>
  <dcterms:created xsi:type="dcterms:W3CDTF">2020-12-07T00:51:13Z</dcterms:created>
  <dcterms:modified xsi:type="dcterms:W3CDTF">2021-02-22T21:22:08Z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0x0101002BC64DE2A17E72469C27BE5EFC01DEE4</vt:lpwstr>
  </property>
</Properties>
</file>